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327" r:id="rId5"/>
    <p:sldId id="326" r:id="rId6"/>
    <p:sldId id="349" r:id="rId7"/>
    <p:sldId id="350" r:id="rId8"/>
    <p:sldId id="351" r:id="rId9"/>
    <p:sldId id="343" r:id="rId10"/>
    <p:sldId id="344" r:id="rId11"/>
    <p:sldId id="352" r:id="rId12"/>
    <p:sldId id="345" r:id="rId13"/>
    <p:sldId id="346" r:id="rId14"/>
    <p:sldId id="353" r:id="rId15"/>
    <p:sldId id="347" r:id="rId16"/>
    <p:sldId id="354" r:id="rId17"/>
    <p:sldId id="282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9A"/>
    <a:srgbClr val="7A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492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7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EBB-10F6-463D-A1C9-2FF04F725E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tags" Target="../tags/tag8.xml"/><Relationship Id="rId3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tags" Target="../tags/tag11.xml"/><Relationship Id="rId3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817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98080" y="2702560"/>
            <a:ext cx="4043680" cy="1737360"/>
            <a:chOff x="7498080" y="2702560"/>
            <a:chExt cx="4043680" cy="1737360"/>
          </a:xfrm>
        </p:grpSpPr>
        <p:sp>
          <p:nvSpPr>
            <p:cNvPr id="16" name="矩形 15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5418" y="3059668"/>
              <a:ext cx="3353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9" name="Group 283"/>
          <p:cNvGrpSpPr/>
          <p:nvPr/>
        </p:nvGrpSpPr>
        <p:grpSpPr>
          <a:xfrm>
            <a:off x="703350" y="1660938"/>
            <a:ext cx="5392650" cy="3967009"/>
            <a:chOff x="6792409" y="1649954"/>
            <a:chExt cx="4431665" cy="3260077"/>
          </a:xfrm>
        </p:grpSpPr>
        <p:sp>
          <p:nvSpPr>
            <p:cNvPr id="20" name="Diamond 286"/>
            <p:cNvSpPr/>
            <p:nvPr/>
          </p:nvSpPr>
          <p:spPr>
            <a:xfrm>
              <a:off x="6792409" y="4285682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2" name="Group 287"/>
            <p:cNvGrpSpPr/>
            <p:nvPr/>
          </p:nvGrpSpPr>
          <p:grpSpPr>
            <a:xfrm>
              <a:off x="7138345" y="4461250"/>
              <a:ext cx="4085729" cy="387433"/>
              <a:chOff x="6314247" y="1614402"/>
              <a:chExt cx="4363641" cy="387433"/>
            </a:xfrm>
          </p:grpSpPr>
          <p:sp>
            <p:nvSpPr>
              <p:cNvPr id="46" name="TextBox 300"/>
              <p:cNvSpPr txBox="1"/>
              <p:nvPr/>
            </p:nvSpPr>
            <p:spPr>
              <a:xfrm>
                <a:off x="6445779" y="161440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实验结果</a:t>
                </a:r>
                <a:endParaRPr lang="zh-CN" altLang="en-US" sz="2400" spc="600" dirty="0">
                  <a:solidFill>
                    <a:schemeClr val="accent4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TextBox 301"/>
              <p:cNvSpPr txBox="1"/>
              <p:nvPr/>
            </p:nvSpPr>
            <p:spPr>
              <a:xfrm>
                <a:off x="6314247" y="1681467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4" name="Diamond 288"/>
            <p:cNvSpPr/>
            <p:nvPr/>
          </p:nvSpPr>
          <p:spPr>
            <a:xfrm>
              <a:off x="6792409" y="340710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0" name="Group 289"/>
            <p:cNvGrpSpPr/>
            <p:nvPr/>
          </p:nvGrpSpPr>
          <p:grpSpPr>
            <a:xfrm>
              <a:off x="7259934" y="3551364"/>
              <a:ext cx="3962574" cy="449532"/>
              <a:chOff x="6444107" y="1583092"/>
              <a:chExt cx="4232109" cy="449532"/>
            </a:xfrm>
          </p:grpSpPr>
          <p:sp>
            <p:nvSpPr>
              <p:cNvPr id="44" name="TextBox 298"/>
              <p:cNvSpPr txBox="1"/>
              <p:nvPr/>
            </p:nvSpPr>
            <p:spPr>
              <a:xfrm>
                <a:off x="6444107" y="158309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5">
                        <a:lumMod val="7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实验步骤</a:t>
                </a:r>
                <a:endParaRPr lang="zh-CN" altLang="en-US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TextBox 299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6" name="Diamond 290"/>
            <p:cNvSpPr/>
            <p:nvPr/>
          </p:nvSpPr>
          <p:spPr>
            <a:xfrm>
              <a:off x="6792409" y="252853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TextBox 296"/>
            <p:cNvSpPr txBox="1"/>
            <p:nvPr/>
          </p:nvSpPr>
          <p:spPr>
            <a:xfrm>
              <a:off x="7259934" y="2704099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实验原理</a:t>
              </a:r>
              <a:endParaRPr lang="zh-CN" altLang="en-US" sz="2400" spc="600" dirty="0">
                <a:solidFill>
                  <a:schemeClr val="accent2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Diamond 292"/>
            <p:cNvSpPr/>
            <p:nvPr/>
          </p:nvSpPr>
          <p:spPr>
            <a:xfrm>
              <a:off x="6792411" y="16499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9" name="Group 293"/>
            <p:cNvGrpSpPr/>
            <p:nvPr/>
          </p:nvGrpSpPr>
          <p:grpSpPr>
            <a:xfrm>
              <a:off x="7260456" y="1809867"/>
              <a:ext cx="3963096" cy="494932"/>
              <a:chOff x="6444664" y="1598747"/>
              <a:chExt cx="4232667" cy="494932"/>
            </a:xfrm>
          </p:grpSpPr>
          <p:sp>
            <p:nvSpPr>
              <p:cNvPr id="40" name="TextBox 294"/>
              <p:cNvSpPr txBox="1"/>
              <p:nvPr/>
            </p:nvSpPr>
            <p:spPr>
              <a:xfrm>
                <a:off x="6445222" y="1598747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4">
                        <a:lumMod val="5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实验目的与要求</a:t>
                </a:r>
                <a:endParaRPr lang="zh-CN" altLang="en-US" sz="240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TextBox 295"/>
              <p:cNvSpPr txBox="1"/>
              <p:nvPr/>
            </p:nvSpPr>
            <p:spPr>
              <a:xfrm>
                <a:off x="6444664" y="177331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350" y="283251"/>
            <a:ext cx="2661287" cy="558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659765"/>
            <a:ext cx="28632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通道注意力机制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13625" y="7518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空间注意力模块：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1280795"/>
            <a:ext cx="5614670" cy="4302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320165"/>
            <a:ext cx="5680710" cy="335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、模型的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训练：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235710"/>
            <a:ext cx="5426710" cy="48171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38231" y="654115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、模型的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评估：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41135" y="1328420"/>
            <a:ext cx="5177790" cy="315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、训练结果的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2125" y="1624965"/>
            <a:ext cx="6248400" cy="478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7399" y="5581254"/>
            <a:ext cx="4575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次之后，验证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集准确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率达到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95.90%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9295" y="1356995"/>
            <a:ext cx="5290185" cy="41109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97345" y="1357630"/>
            <a:ext cx="383222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、最后一次的损失和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准确率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8605" y="1989455"/>
            <a:ext cx="5374640" cy="115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714375"/>
            <a:ext cx="393636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、迭代三十次损失变化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97345" y="1357630"/>
            <a:ext cx="383222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、迭代三十次的准确率的变化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Fig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471295"/>
            <a:ext cx="5852160" cy="4389120"/>
          </a:xfrm>
          <a:prstGeom prst="rect">
            <a:avLst/>
          </a:prstGeom>
        </p:spPr>
      </p:pic>
      <p:pic>
        <p:nvPicPr>
          <p:cNvPr id="5" name="图片 4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2152650"/>
            <a:ext cx="5852160" cy="438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5223342" y="0"/>
            <a:ext cx="6968658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19" y="1115775"/>
            <a:ext cx="3187457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51944" y="2282169"/>
            <a:ext cx="7118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rgbClr val="557F9A"/>
                </a:solidFill>
                <a:latin typeface="叶根友特楷简体" pitchFamily="2" charset="-122"/>
                <a:ea typeface="叶根友特楷简体" pitchFamily="2" charset="-122"/>
              </a:rPr>
              <a:t>请老师</a:t>
            </a:r>
            <a:r>
              <a:rPr lang="zh-CN" altLang="en-US" sz="6000" spc="600" dirty="0">
                <a:solidFill>
                  <a:schemeClr val="bg1"/>
                </a:solidFill>
                <a:latin typeface="叶根友特楷简体" pitchFamily="2" charset="-122"/>
                <a:ea typeface="叶根友特楷简体" pitchFamily="2" charset="-122"/>
              </a:rPr>
              <a:t>批评指正！</a:t>
            </a:r>
            <a:endParaRPr lang="zh-CN" altLang="en-US" sz="6000" spc="600" dirty="0">
              <a:solidFill>
                <a:schemeClr val="bg1"/>
              </a:solidFill>
              <a:latin typeface="叶根友特楷简体" pitchFamily="2" charset="-122"/>
              <a:ea typeface="叶根友特楷简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82555" y="3297832"/>
            <a:ext cx="846130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pc="600" dirty="0">
                <a:solidFill>
                  <a:srgbClr val="557F9A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THANK </a:t>
            </a:r>
            <a:r>
              <a:rPr lang="en-US" altLang="zh-CN" sz="4000" b="1" spc="600" dirty="0">
                <a:solidFill>
                  <a:schemeClr val="bg1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YOU</a:t>
            </a:r>
            <a:endParaRPr lang="zh-CN" altLang="en-US" sz="4000" b="1" spc="600" dirty="0">
              <a:solidFill>
                <a:schemeClr val="bg1"/>
              </a:solidFill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23547"/>
            <a:ext cx="11940390" cy="523220"/>
            <a:chOff x="0" y="123547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23547"/>
              <a:ext cx="9666514" cy="523220"/>
              <a:chOff x="0" y="215910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2489" y="215910"/>
                <a:ext cx="4140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一、实验目的及要求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16781" y="1709277"/>
            <a:ext cx="11399990" cy="133794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进一步理解和掌握卷积神经网络中卷积层、卷积步长、卷积核、池化层、池化核、微调(Fine-tune)等概念。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进一步掌握使用深度学习框架进行图像分类任务的具体流程：如读取数据、 构造网络、训练和测试模型等等。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781" y="934665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实验目的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5228" y="3429000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781" y="4198015"/>
            <a:ext cx="11399990" cy="216852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基于 Python 语言和任意一种深度学习框架（实验指导书中使用 Pytorch 框架进行介绍），从零开始一步步完成数据读取、网络构建、模型训练和模型 测试等过程，最终实现一个可以进行猫狗图像分类的分类器。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使用 Kaggle 猫狗竞赛的 原始数据集，原则上要求人为划分的数据集中，训练集图像总数不少于 2000 张，测试集图像总数不少于大于 500，最终模型的 准确率要求不低于 75%。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1657985"/>
            <a:ext cx="112261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卷积层：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卷积层通过滑动一个固定大小的窗口，称为卷积核或过滤器，对输入数据进行滤波操作，提取出数据中的局部特征。卷积操作可以捕捉输入数据的局部相关性，减少需要训练的参数数量，增强了神经网络对平移、旋转、缩放等操作的鲁棒性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0745" y="3507105"/>
            <a:ext cx="7419975" cy="322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1657985"/>
            <a:ext cx="11226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池化层：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/>
              <a:t>用于降低特征图的空间分辨率，减少需要训练的参数数量，提高网络的鲁棒性和泛化能力。池化操作通常在卷积层之后进行，它可以对卷积层的输出进行空间上的降采样，从而减少输出特征图的大小。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8485" y="3055620"/>
            <a:ext cx="7534275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1463675"/>
            <a:ext cx="112261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注意力机制：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注意力机制（Attention Mechanism）作为机器学习的一种数据的处理方法，对于我们提取图像目标特征具有十分重要的作用。其本质在于其可以图像的特定部分进行集中观测，进而获取出该特征的诸多信息。在实现的方式上来看，其主要有俩部分构成：注意力打分部分以及注意力聚焦的部分，主要是通过对输入特征矩阵进行多维的打分和加权，评价当前所需要关注点的评分,并将此评分以加权的形式叠加到检测网络中，从而实现了突出图像信息中的关键特征的作用，使得目标的特征获取能力更强，特征区域关注度更高，使得网络结构更好的检测提取目标的特征信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46935" y="3850640"/>
            <a:ext cx="7174865" cy="273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8450" y="1657985"/>
            <a:ext cx="11226165" cy="1753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b="1"/>
              <a:t>评价指标：</a:t>
            </a:r>
            <a:endParaRPr lang="zh-CN" altLang="en-US" b="1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TP(True Positive):样本预测值与真实值相符且均为正，即真阳性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FP(False Positive):样本预测值为正而真实值为负，即假阳性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FN(False Negative):样本预测值为负而真实值为正，即假阴性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TN(True Negative):样本预测值与真实值相符且均为负，即真阴性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985770" y="4451350"/>
                <a:ext cx="6096000" cy="608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𝐴𝑐𝑐𝑢𝑟𝑎𝑐𝑦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𝑇𝑁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70" y="4451350"/>
                <a:ext cx="6096000" cy="6089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343435383139303b333633373537353b7bad593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1993265" y="4326255"/>
            <a:ext cx="1011555" cy="1011555"/>
          </a:xfrm>
          <a:prstGeom prst="rect">
            <a:avLst/>
          </a:prstGeom>
        </p:spPr>
      </p:pic>
      <p:pic>
        <p:nvPicPr>
          <p:cNvPr id="8" name="图片 7" descr="31393935333132383b31393939333839393b603b7ed36f148bb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5175" y="460502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1567077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、导入相关包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8390" y="802257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2316480"/>
            <a:ext cx="4064000" cy="396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import os</a:t>
            </a:r>
            <a:endParaRPr lang="zh-CN" altLang="en-US"/>
          </a:p>
          <a:p>
            <a:r>
              <a:rPr lang="zh-CN" altLang="en-US"/>
              <a:t>import sys</a:t>
            </a:r>
            <a:endParaRPr lang="zh-CN" altLang="en-US"/>
          </a:p>
          <a:p>
            <a:r>
              <a:rPr lang="zh-CN" altLang="en-US"/>
              <a:t>import json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import torch</a:t>
            </a:r>
            <a:endParaRPr lang="zh-CN" altLang="en-US"/>
          </a:p>
          <a:p>
            <a:r>
              <a:rPr lang="zh-CN" altLang="en-US"/>
              <a:t>import torch.nn as nn</a:t>
            </a:r>
            <a:endParaRPr lang="zh-CN" altLang="en-US"/>
          </a:p>
          <a:p>
            <a:r>
              <a:rPr lang="zh-CN" altLang="en-US"/>
              <a:t>from torchvision import transforms, datasets, utils</a:t>
            </a:r>
            <a:endParaRPr lang="zh-CN" altLang="en-US"/>
          </a:p>
          <a:p>
            <a:r>
              <a:rPr lang="zh-CN" altLang="en-US"/>
              <a:t>import matplotlib.pyplot as plt</a:t>
            </a:r>
            <a:endParaRPr lang="zh-CN" altLang="en-US"/>
          </a:p>
          <a:p>
            <a:r>
              <a:rPr lang="zh-CN" altLang="en-US"/>
              <a:t>import numpy as np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tqdm import tqdm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mymodel import MYnet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41415" y="1605915"/>
            <a:ext cx="29254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、指定运算的设备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7925" y="2322195"/>
            <a:ext cx="568198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device = torch.device("cuda:0" if torch.cuda.is_available() else "cpu")#判断设备是否GPU可以用，否则就指定设备为CPU</a:t>
            </a:r>
            <a:endParaRPr lang="zh-CN" altLang="en-US"/>
          </a:p>
          <a:p>
            <a:r>
              <a:rPr lang="zh-CN" altLang="en-US"/>
              <a:t> print("using {} device.".format(device))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280" y="735965"/>
            <a:ext cx="29559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预处理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8485" y="1235710"/>
            <a:ext cx="9693275" cy="3415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#数据的预处理，其中包括了数据的随机裁剪，标准化处理等，将数据转换成tensor的格式。</a:t>
            </a:r>
            <a:endParaRPr lang="zh-CN" altLang="en-US"/>
          </a:p>
          <a:p>
            <a:r>
              <a:rPr lang="zh-CN" altLang="en-US"/>
              <a:t>data_transform = {</a:t>
            </a:r>
            <a:endParaRPr lang="zh-CN" altLang="en-US"/>
          </a:p>
          <a:p>
            <a:r>
              <a:rPr lang="zh-CN" altLang="en-US"/>
              <a:t>        </a:t>
            </a:r>
            <a:endParaRPr lang="zh-CN" altLang="en-US"/>
          </a:p>
          <a:p>
            <a:r>
              <a:rPr lang="zh-CN" altLang="en-US"/>
              <a:t>        "train": transforms.Compose([transforms.RandomResizedCrop(224),</a:t>
            </a:r>
            <a:endParaRPr lang="zh-CN" altLang="en-US"/>
          </a:p>
          <a:p>
            <a:r>
              <a:rPr lang="zh-CN" altLang="en-US"/>
              <a:t>                                     transforms.RandomHorizontalFlip(),</a:t>
            </a:r>
            <a:endParaRPr lang="zh-CN" altLang="en-US"/>
          </a:p>
          <a:p>
            <a:r>
              <a:rPr lang="zh-CN" altLang="en-US"/>
              <a:t>                                     transforms.ToTensor(), #将数据利用transform方法进行预处理</a:t>
            </a:r>
            <a:endParaRPr lang="zh-CN" altLang="en-US"/>
          </a:p>
          <a:p>
            <a:r>
              <a:rPr lang="zh-CN" altLang="en-US"/>
              <a:t>                                     transforms.Normalize((0.5, 0.5, 0.5), (0.5, 0.5, 0.5))]),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"val": transforms.Compose([transforms.Resize((224, 224)),  # cannot 224, must (224, 224)</a:t>
            </a:r>
            <a:endParaRPr lang="zh-CN" altLang="en-US"/>
          </a:p>
          <a:p>
            <a:r>
              <a:rPr lang="zh-CN" altLang="en-US"/>
              <a:t>                                   transforms.ToTensor(), #将数据利用transform方法进行预处理</a:t>
            </a:r>
            <a:endParaRPr lang="zh-CN" altLang="en-US"/>
          </a:p>
          <a:p>
            <a:r>
              <a:rPr lang="zh-CN" altLang="en-US"/>
              <a:t>                                   transforms.Normalize((0.5, 0.5, 0.5), (0.5, 0.5, 0.5))])}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6185" y="4996815"/>
            <a:ext cx="6873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transform</a:t>
            </a:r>
            <a:r>
              <a:rPr lang="zh-CN" altLang="en-US"/>
              <a:t>的操作，预处理我们的训练集和验证</a:t>
            </a:r>
            <a:r>
              <a:rPr lang="zh-CN" altLang="en-US"/>
              <a:t>集</a:t>
            </a:r>
            <a:endParaRPr lang="zh-CN" altLang="en-US"/>
          </a:p>
        </p:txBody>
      </p:sp>
      <p:pic>
        <p:nvPicPr>
          <p:cNvPr id="13" name="图片 12" descr="343435383139303b333633373537353b7bad59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107315" y="4554220"/>
            <a:ext cx="1011555" cy="1011555"/>
          </a:xfrm>
          <a:prstGeom prst="rect">
            <a:avLst/>
          </a:prstGeom>
        </p:spPr>
      </p:pic>
      <p:pic>
        <p:nvPicPr>
          <p:cNvPr id="14" name="图片 13" descr="343435383139303b333633373537353b7bad59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523875" y="5529580"/>
            <a:ext cx="1011555" cy="10115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56410" y="5970905"/>
            <a:ext cx="6873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Dataloader</a:t>
            </a:r>
            <a:r>
              <a:rPr lang="zh-CN" altLang="en-US"/>
              <a:t>的操作，将数据加载处理成</a:t>
            </a:r>
            <a:r>
              <a:rPr lang="en-US" altLang="zh-CN"/>
              <a:t>pytorch</a:t>
            </a:r>
            <a:r>
              <a:rPr lang="zh-CN" altLang="en-US"/>
              <a:t>可迭代的训练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6249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、构建模型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745" y="1252220"/>
            <a:ext cx="1715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 (3, 224, 224)</a:t>
            </a:r>
            <a:endParaRPr lang="zh-CN" altLang="en-US" sz="1400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753565" y="1558978"/>
            <a:ext cx="1390509" cy="4741200"/>
            <a:chOff x="823093" y="1559100"/>
            <a:chExt cx="1622293" cy="5244694"/>
          </a:xfrm>
        </p:grpSpPr>
        <p:sp>
          <p:nvSpPr>
            <p:cNvPr id="6" name="矩形 5"/>
            <p:cNvSpPr/>
            <p:nvPr/>
          </p:nvSpPr>
          <p:spPr>
            <a:xfrm>
              <a:off x="851245" y="1844938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feature 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245" y="3074280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attention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093" y="430354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feature2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1245" y="525818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classfier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1245" y="6307649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fc, 2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5" idx="2"/>
              <a:endCxn id="6" idx="0"/>
            </p:cNvCxnSpPr>
            <p:nvPr/>
          </p:nvCxnSpPr>
          <p:spPr>
            <a:xfrm flipH="1">
              <a:off x="1648316" y="1559100"/>
              <a:ext cx="175581" cy="285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/>
        </p:nvSpPr>
        <p:spPr>
          <a:xfrm>
            <a:off x="637651" y="638185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本实验设计的网络结构</a:t>
            </a:r>
            <a:endParaRPr lang="zh-CN" altLang="en-US" sz="1200" b="1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94785" y="735965"/>
            <a:ext cx="6453505" cy="5971540"/>
          </a:xfrm>
          <a:prstGeom prst="rect">
            <a:avLst/>
          </a:prstGeom>
        </p:spPr>
      </p:pic>
      <p:pic>
        <p:nvPicPr>
          <p:cNvPr id="8" name="图片 7" descr="333438303935353b333633363136393b71d55c3e5f627bad59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69670" y="3414395"/>
            <a:ext cx="581660" cy="581660"/>
          </a:xfrm>
          <a:prstGeom prst="rect">
            <a:avLst/>
          </a:prstGeom>
        </p:spPr>
      </p:pic>
      <p:pic>
        <p:nvPicPr>
          <p:cNvPr id="10" name="图片 9" descr="333438303935353b333633363136393b71d55c3e5f627bad59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69670" y="2265680"/>
            <a:ext cx="581660" cy="581660"/>
          </a:xfrm>
          <a:prstGeom prst="rect">
            <a:avLst/>
          </a:prstGeom>
        </p:spPr>
      </p:pic>
      <p:pic>
        <p:nvPicPr>
          <p:cNvPr id="14" name="图片 13" descr="333438303935353b333633363136393b71d55c3e5f627bad59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8885" y="4438650"/>
            <a:ext cx="492760" cy="532130"/>
          </a:xfrm>
          <a:prstGeom prst="rect">
            <a:avLst/>
          </a:prstGeom>
        </p:spPr>
      </p:pic>
      <p:pic>
        <p:nvPicPr>
          <p:cNvPr id="20" name="图片 19" descr="333438303935353b333633363136393b71d55c3e5f627bad59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69670" y="5324475"/>
            <a:ext cx="581660" cy="58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0b23b7df-0ee5-408b-a073-998d411cf42c"/>
  <p:tag name="COMMONDATA" val="eyJoZGlkIjoiODUxMmI4YmZhOWJhM2YxNjJjMzllOTY4MTg4YzM0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F5F8A"/>
      </a:accent1>
      <a:accent2>
        <a:srgbClr val="2980B9"/>
      </a:accent2>
      <a:accent3>
        <a:srgbClr val="4098D4"/>
      </a:accent3>
      <a:accent4>
        <a:srgbClr val="7AB7E0"/>
      </a:accent4>
      <a:accent5>
        <a:srgbClr val="9FCBE9"/>
      </a:accent5>
      <a:accent6>
        <a:srgbClr val="C6E0F2"/>
      </a:accent6>
      <a:hlink>
        <a:srgbClr val="1F5F8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2496</Words>
  <Application>WPS 演示</Application>
  <PresentationFormat>宽屏</PresentationFormat>
  <Paragraphs>167</Paragraphs>
  <Slides>15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叶根友特楷简体</vt:lpstr>
      <vt:lpstr>Segoe Script</vt:lpstr>
      <vt:lpstr>WenYue GuDianMingChaoTi (Non-Commercial Use)</vt:lpstr>
      <vt:lpstr>Agency FB</vt:lpstr>
      <vt:lpstr>微软雅黑 Light</vt:lpstr>
      <vt:lpstr>造字工房力黑（非商用）常规体</vt:lpstr>
      <vt:lpstr>黑体</vt:lpstr>
      <vt:lpstr>锐字工房云字库细圆GBK</vt:lpstr>
      <vt:lpstr>Times New Roman</vt:lpstr>
      <vt:lpstr>Cambria Math</vt:lpstr>
      <vt:lpstr>A-OTF Outai Kaisho Std Light</vt:lpstr>
      <vt:lpstr>等线</vt:lpstr>
      <vt:lpstr>Arial Unicode MS</vt:lpstr>
      <vt:lpstr>Trebuchet MS</vt:lpstr>
      <vt:lpstr>Yu Gothic UI Light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顾北</cp:lastModifiedBy>
  <cp:revision>22</cp:revision>
  <dcterms:created xsi:type="dcterms:W3CDTF">2019-06-10T08:58:00Z</dcterms:created>
  <dcterms:modified xsi:type="dcterms:W3CDTF">2023-05-13T11:27:57Z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C870726184EB4424B195915C022E9C6D_13</vt:lpwstr>
  </property>
</Properties>
</file>